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27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Computer Graphics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Quantum Computing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Science and Machine Learning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8DF13684-6EC9-4704-AF26-07506ABE54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Network Analysis</a:t>
          </a:r>
        </a:p>
      </dgm:t>
    </dgm:pt>
    <dgm:pt modelId="{487C4538-BBD6-41F3-BFF1-576D50B8F422}" type="parTrans" cxnId="{3BC41A3A-F144-43C2-A2C3-0DFB6B098DCE}">
      <dgm:prSet/>
      <dgm:spPr/>
      <dgm:t>
        <a:bodyPr/>
        <a:lstStyle/>
        <a:p>
          <a:endParaRPr lang="en-US"/>
        </a:p>
      </dgm:t>
    </dgm:pt>
    <dgm:pt modelId="{C88097FF-A7DF-4619-A87F-82B8171CAED9}" type="sibTrans" cxnId="{3BC41A3A-F144-43C2-A2C3-0DFB6B098DCE}">
      <dgm:prSet/>
      <dgm:spPr/>
      <dgm:t>
        <a:bodyPr/>
        <a:lstStyle/>
        <a:p>
          <a:endParaRPr lang="en-US"/>
        </a:p>
      </dgm:t>
    </dgm:pt>
    <dgm:pt modelId="{9FEB0D58-57D8-4A75-B80F-E52E19ABD8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Engineering and Physics</a:t>
          </a:r>
        </a:p>
      </dgm:t>
    </dgm:pt>
    <dgm:pt modelId="{5DC55505-AFB8-4FDE-87EE-AFB3A83FDCA2}" type="parTrans" cxnId="{278615BB-B728-402D-AC52-AF2500D62DCC}">
      <dgm:prSet/>
      <dgm:spPr/>
      <dgm:t>
        <a:bodyPr/>
        <a:lstStyle/>
        <a:p>
          <a:endParaRPr lang="en-US"/>
        </a:p>
      </dgm:t>
    </dgm:pt>
    <dgm:pt modelId="{4F8085CA-052F-41DB-B6AE-209A0F3994AB}" type="sibTrans" cxnId="{278615BB-B728-402D-AC52-AF2500D62DCC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5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5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5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5">
        <dgm:presLayoutVars>
          <dgm:chMax val="1"/>
          <dgm:chPref val="1"/>
        </dgm:presLayoutVars>
      </dgm:prSet>
      <dgm:spPr/>
    </dgm:pt>
    <dgm:pt modelId="{EBA72545-AA23-475B-83C7-64DD03D20986}" type="pres">
      <dgm:prSet presAssocID="{8500F72A-2C6D-4FDF-9C1D-CA691380EB0B}" presName="sibTrans" presStyleCnt="0"/>
      <dgm:spPr/>
    </dgm:pt>
    <dgm:pt modelId="{CA1BD342-4ED5-4040-A7BE-4B85193FFF71}" type="pres">
      <dgm:prSet presAssocID="{8DF13684-6EC9-4704-AF26-07506ABE54E1}" presName="compNode" presStyleCnt="0"/>
      <dgm:spPr/>
    </dgm:pt>
    <dgm:pt modelId="{2BC3ED9D-20A9-4F14-B379-8414E8040F83}" type="pres">
      <dgm:prSet presAssocID="{8DF13684-6EC9-4704-AF26-07506ABE54E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34C6DB0-2E33-4993-83BB-B07478DBAD16}" type="pres">
      <dgm:prSet presAssocID="{8DF13684-6EC9-4704-AF26-07506ABE5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C6F23095-F419-4921-BE34-3374B33AB3F6}" type="pres">
      <dgm:prSet presAssocID="{8DF13684-6EC9-4704-AF26-07506ABE54E1}" presName="spaceRect" presStyleCnt="0"/>
      <dgm:spPr/>
    </dgm:pt>
    <dgm:pt modelId="{68B9858E-87CC-4CEB-A2C9-29CD12801B61}" type="pres">
      <dgm:prSet presAssocID="{8DF13684-6EC9-4704-AF26-07506ABE54E1}" presName="textRect" presStyleLbl="revTx" presStyleIdx="3" presStyleCnt="5">
        <dgm:presLayoutVars>
          <dgm:chMax val="1"/>
          <dgm:chPref val="1"/>
        </dgm:presLayoutVars>
      </dgm:prSet>
      <dgm:spPr/>
    </dgm:pt>
    <dgm:pt modelId="{A1AE40D4-BC6A-42D8-9FD3-A0053967BF9A}" type="pres">
      <dgm:prSet presAssocID="{C88097FF-A7DF-4619-A87F-82B8171CAED9}" presName="sibTrans" presStyleCnt="0"/>
      <dgm:spPr/>
    </dgm:pt>
    <dgm:pt modelId="{B874544A-5E37-49CA-B3F8-ABDE6EA74D8F}" type="pres">
      <dgm:prSet presAssocID="{9FEB0D58-57D8-4A75-B80F-E52E19ABD813}" presName="compNode" presStyleCnt="0"/>
      <dgm:spPr/>
    </dgm:pt>
    <dgm:pt modelId="{23987364-0734-4E41-97F3-852CD1549EAF}" type="pres">
      <dgm:prSet presAssocID="{9FEB0D58-57D8-4A75-B80F-E52E19ABD8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323ADD-01EF-4D1C-8A20-158D1B64455C}" type="pres">
      <dgm:prSet presAssocID="{9FEB0D58-57D8-4A75-B80F-E52E19ABD8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06C1216E-4008-42A5-82DC-4B7741A613C8}" type="pres">
      <dgm:prSet presAssocID="{9FEB0D58-57D8-4A75-B80F-E52E19ABD813}" presName="spaceRect" presStyleCnt="0"/>
      <dgm:spPr/>
    </dgm:pt>
    <dgm:pt modelId="{7261F9A2-CDBA-4037-B546-DDC1193E75E5}" type="pres">
      <dgm:prSet presAssocID="{9FEB0D58-57D8-4A75-B80F-E52E19ABD8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2D01C20-99F8-44B8-A1CA-AF47C63AC704}" type="presOf" srcId="{9FEB0D58-57D8-4A75-B80F-E52E19ABD813}" destId="{7261F9A2-CDBA-4037-B546-DDC1193E75E5}" srcOrd="0" destOrd="0" presId="urn:microsoft.com/office/officeart/2018/5/layout/IconLeafLabelList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3BC41A3A-F144-43C2-A2C3-0DFB6B098DCE}" srcId="{01A66772-F185-4D58-B8BB-E9370D7A7A2B}" destId="{8DF13684-6EC9-4704-AF26-07506ABE54E1}" srcOrd="3" destOrd="0" parTransId="{487C4538-BBD6-41F3-BFF1-576D50B8F422}" sibTransId="{C88097FF-A7DF-4619-A87F-82B8171CAED9}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278615BB-B728-402D-AC52-AF2500D62DCC}" srcId="{01A66772-F185-4D58-B8BB-E9370D7A7A2B}" destId="{9FEB0D58-57D8-4A75-B80F-E52E19ABD813}" srcOrd="4" destOrd="0" parTransId="{5DC55505-AFB8-4FDE-87EE-AFB3A83FDCA2}" sibTransId="{4F8085CA-052F-41DB-B6AE-209A0F3994AB}"/>
    <dgm:cxn modelId="{B8478FC6-CCD1-4C26-8976-FD8A44F970AA}" type="presOf" srcId="{8DF13684-6EC9-4704-AF26-07506ABE54E1}" destId="{68B9858E-87CC-4CEB-A2C9-29CD12801B61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D42D3E69-22C8-4E0D-B4F8-D77635670EDB}" type="presParOf" srcId="{B6056BFB-47D7-4C5F-BA11-2CB63C56A52D}" destId="{EBA72545-AA23-475B-83C7-64DD03D20986}" srcOrd="5" destOrd="0" presId="urn:microsoft.com/office/officeart/2018/5/layout/IconLeafLabelList"/>
    <dgm:cxn modelId="{3AA34FD4-F0F2-4E68-B3F5-30EBA669A20A}" type="presParOf" srcId="{B6056BFB-47D7-4C5F-BA11-2CB63C56A52D}" destId="{CA1BD342-4ED5-4040-A7BE-4B85193FFF71}" srcOrd="6" destOrd="0" presId="urn:microsoft.com/office/officeart/2018/5/layout/IconLeafLabelList"/>
    <dgm:cxn modelId="{7D375AAF-9FB6-43CD-836B-8179AA60D198}" type="presParOf" srcId="{CA1BD342-4ED5-4040-A7BE-4B85193FFF71}" destId="{2BC3ED9D-20A9-4F14-B379-8414E8040F83}" srcOrd="0" destOrd="0" presId="urn:microsoft.com/office/officeart/2018/5/layout/IconLeafLabelList"/>
    <dgm:cxn modelId="{FE41AD9D-E803-4CC5-8644-9FBEEAECB29A}" type="presParOf" srcId="{CA1BD342-4ED5-4040-A7BE-4B85193FFF71}" destId="{234C6DB0-2E33-4993-83BB-B07478DBAD16}" srcOrd="1" destOrd="0" presId="urn:microsoft.com/office/officeart/2018/5/layout/IconLeafLabelList"/>
    <dgm:cxn modelId="{5D441137-8EE9-4270-9B65-FEEC1C0CE903}" type="presParOf" srcId="{CA1BD342-4ED5-4040-A7BE-4B85193FFF71}" destId="{C6F23095-F419-4921-BE34-3374B33AB3F6}" srcOrd="2" destOrd="0" presId="urn:microsoft.com/office/officeart/2018/5/layout/IconLeafLabelList"/>
    <dgm:cxn modelId="{EC6A80E6-D658-452A-9B07-1DEDF74F54D5}" type="presParOf" srcId="{CA1BD342-4ED5-4040-A7BE-4B85193FFF71}" destId="{68B9858E-87CC-4CEB-A2C9-29CD12801B61}" srcOrd="3" destOrd="0" presId="urn:microsoft.com/office/officeart/2018/5/layout/IconLeafLabelList"/>
    <dgm:cxn modelId="{688B1704-9366-49CB-B65E-CAB5606FC997}" type="presParOf" srcId="{B6056BFB-47D7-4C5F-BA11-2CB63C56A52D}" destId="{A1AE40D4-BC6A-42D8-9FD3-A0053967BF9A}" srcOrd="7" destOrd="0" presId="urn:microsoft.com/office/officeart/2018/5/layout/IconLeafLabelList"/>
    <dgm:cxn modelId="{7D3DBF67-791B-49E4-A749-CC5C47325D1C}" type="presParOf" srcId="{B6056BFB-47D7-4C5F-BA11-2CB63C56A52D}" destId="{B874544A-5E37-49CA-B3F8-ABDE6EA74D8F}" srcOrd="8" destOrd="0" presId="urn:microsoft.com/office/officeart/2018/5/layout/IconLeafLabelList"/>
    <dgm:cxn modelId="{5E05A1E6-5EF2-4A69-BD25-A3B5500A1A27}" type="presParOf" srcId="{B874544A-5E37-49CA-B3F8-ABDE6EA74D8F}" destId="{23987364-0734-4E41-97F3-852CD1549EAF}" srcOrd="0" destOrd="0" presId="urn:microsoft.com/office/officeart/2018/5/layout/IconLeafLabelList"/>
    <dgm:cxn modelId="{FD9BFD5E-0784-465A-9D20-8D85B0F7A36E}" type="presParOf" srcId="{B874544A-5E37-49CA-B3F8-ABDE6EA74D8F}" destId="{AD323ADD-01EF-4D1C-8A20-158D1B64455C}" srcOrd="1" destOrd="0" presId="urn:microsoft.com/office/officeart/2018/5/layout/IconLeafLabelList"/>
    <dgm:cxn modelId="{17A7AB9E-5C0E-42AE-BC00-7FA2D508DB90}" type="presParOf" srcId="{B874544A-5E37-49CA-B3F8-ABDE6EA74D8F}" destId="{06C1216E-4008-42A5-82DC-4B7741A613C8}" srcOrd="2" destOrd="0" presId="urn:microsoft.com/office/officeart/2018/5/layout/IconLeafLabelList"/>
    <dgm:cxn modelId="{EED5F1F1-5AAA-4FEF-A584-194075064177}" type="presParOf" srcId="{B874544A-5E37-49CA-B3F8-ABDE6EA74D8F}" destId="{7261F9A2-CDBA-4037-B546-DDC1193E75E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 Science and Machine Learning</a:t>
          </a:r>
        </a:p>
      </dsp:txBody>
      <dsp:txXfrm>
        <a:off x="4405" y="2245657"/>
        <a:ext cx="1763085" cy="705234"/>
      </dsp:txXfrm>
    </dsp:sp>
    <dsp:sp modelId="{543C18BC-1989-44B2-9862-C670C61D3452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Computer Graphics</a:t>
          </a:r>
        </a:p>
      </dsp:txBody>
      <dsp:txXfrm>
        <a:off x="2076031" y="2245657"/>
        <a:ext cx="1763085" cy="705234"/>
      </dsp:txXfrm>
    </dsp:sp>
    <dsp:sp modelId="{5BDDFF18-9AEC-4E5E-B9AA-33D86F01A63E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Quantum Computing</a:t>
          </a:r>
        </a:p>
      </dsp:txBody>
      <dsp:txXfrm>
        <a:off x="4147657" y="2245657"/>
        <a:ext cx="1763085" cy="705234"/>
      </dsp:txXfrm>
    </dsp:sp>
    <dsp:sp modelId="{2BC3ED9D-20A9-4F14-B379-8414E8040F83}">
      <dsp:nvSpPr>
        <dsp:cNvPr id="0" name=""/>
        <dsp:cNvSpPr/>
      </dsp:nvSpPr>
      <dsp:spPr>
        <a:xfrm>
          <a:off x="6563084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6DB0-2E33-4993-83BB-B07478DBAD16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9858E-87CC-4CEB-A2C9-29CD12801B61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Network Analysis</a:t>
          </a:r>
        </a:p>
      </dsp:txBody>
      <dsp:txXfrm>
        <a:off x="6219283" y="2245657"/>
        <a:ext cx="1763085" cy="705234"/>
      </dsp:txXfrm>
    </dsp:sp>
    <dsp:sp modelId="{23987364-0734-4E41-97F3-852CD1549EAF}">
      <dsp:nvSpPr>
        <dsp:cNvPr id="0" name=""/>
        <dsp:cNvSpPr/>
      </dsp:nvSpPr>
      <dsp:spPr>
        <a:xfrm>
          <a:off x="8634710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23ADD-01EF-4D1C-8A20-158D1B64455C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1F9A2-CDBA-4037-B546-DDC1193E75E5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Engineering and Physics</a:t>
          </a:r>
        </a:p>
      </dsp:txBody>
      <dsp:txXfrm>
        <a:off x="8290908" y="2245657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39097"/>
            <a:ext cx="5066665" cy="3494791"/>
          </a:xfrm>
        </p:spPr>
        <p:txBody>
          <a:bodyPr>
            <a:normAutofit/>
          </a:bodyPr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80DCD6-C221-AC4E-7409-15BD36DF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17" y="4455621"/>
            <a:ext cx="1860290" cy="1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3D9E-760A-17F7-2173-E6056EA5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01F0-7DEF-8AA0-4E77-65D3AB69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2: Vector Operations</a:t>
            </a:r>
          </a:p>
          <a:p>
            <a:r>
              <a:rPr lang="en-US" dirty="0"/>
              <a:t>➕ Vector Addition</a:t>
            </a:r>
          </a:p>
          <a:p>
            <a:r>
              <a:rPr lang="en-US" dirty="0"/>
              <a:t>"Tail-to-tip" method visually.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3F2D-74E0-D96C-9DAE-E0C39F8A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2" y="3913230"/>
            <a:ext cx="1901326" cy="809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A7C-7765-17DE-4CE7-3763EE6E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0" y="1737360"/>
            <a:ext cx="5393556" cy="45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D544-AF7F-2C61-12BB-BA6368DF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4F65-BA95-1CCB-CDBB-47868547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FE62-E68E-B92D-8D2D-DFE4D734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✖️ Scalar Multiplication</a:t>
            </a:r>
          </a:p>
          <a:p>
            <a:r>
              <a:rPr lang="en-US" dirty="0"/>
              <a:t>Stretch or shrink a vector: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74A70-B991-A0E0-D9B1-7E3113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4" y="3437122"/>
            <a:ext cx="109537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AE1D-2F1D-9B41-E71B-C4A634C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35" y="1737360"/>
            <a:ext cx="32861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076F-67A9-DFA4-53F8-C5899307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🧱 Concept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linear combination</a:t>
                </a:r>
                <a:r>
                  <a:rPr lang="en-US" dirty="0"/>
                  <a:t> is when you combine </a:t>
                </a:r>
                <a:r>
                  <a:rPr lang="en-US" b="1" dirty="0"/>
                  <a:t>vectors</a:t>
                </a:r>
                <a:r>
                  <a:rPr lang="en-US" dirty="0"/>
                  <a:t> using </a:t>
                </a:r>
                <a:r>
                  <a:rPr lang="en-US" b="1" dirty="0"/>
                  <a:t>scalar multiplication and addition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Example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is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0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282-58DC-CA1C-D0AE-2525DBD3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B6A-D6A8-37AA-9E57-0135E34F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🧰 Concrete Example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</a:t>
                </a:r>
                <a:r>
                  <a:rPr lang="en-US" b="1" dirty="0"/>
                  <a:t>unit vectors</a:t>
                </a:r>
                <a:r>
                  <a:rPr lang="en-US" dirty="0"/>
                  <a:t> (basis vectors in 2D).</a:t>
                </a:r>
              </a:p>
              <a:p>
                <a:r>
                  <a:rPr lang="en-US" dirty="0"/>
                  <a:t>Any vector like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can be written as: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91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D51E-5C70-0AAA-6CE0-14D797C4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28E-81F1-BF93-A16A-1EB74DF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4FDD-BE21-68B4-CBCF-0129FFDF0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4: Why Linear Combinations Matter </a:t>
            </a:r>
          </a:p>
          <a:p>
            <a:r>
              <a:rPr lang="en-US" dirty="0"/>
              <a:t>They allow us to </a:t>
            </a:r>
            <a:r>
              <a:rPr lang="en-US" b="1" dirty="0"/>
              <a:t>build new vectors</a:t>
            </a:r>
            <a:r>
              <a:rPr lang="en-US" dirty="0"/>
              <a:t> from a few starting vectors (called </a:t>
            </a:r>
            <a:r>
              <a:rPr lang="en-US" b="1" dirty="0"/>
              <a:t>basis vectors</a:t>
            </a:r>
            <a:r>
              <a:rPr lang="en-US" dirty="0"/>
              <a:t>).</a:t>
            </a:r>
          </a:p>
          <a:p>
            <a:r>
              <a:rPr lang="en-US" dirty="0"/>
              <a:t>Foundation for solving systems of equations, understanding vector spaces, and building transformations.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0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0153-A430-EA87-1740-78038E12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21A3-072E-BDA2-76A2-C03CBE2C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A coffee shop sells:</a:t>
            </a:r>
          </a:p>
          <a:p>
            <a:pPr lvl="1"/>
            <a:r>
              <a:rPr lang="en-US" dirty="0"/>
              <a:t>Espresso for ₹100</a:t>
            </a:r>
          </a:p>
          <a:p>
            <a:pPr lvl="1"/>
            <a:r>
              <a:rPr lang="en-US" dirty="0"/>
              <a:t>Latte for ₹150</a:t>
            </a:r>
          </a:p>
          <a:p>
            <a:pPr lvl="1"/>
            <a:r>
              <a:rPr lang="en-US" dirty="0"/>
              <a:t>Cappuccino for ₹200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If a customer buys 2 espressos, 1 latte, and 1 cappuccino,</a:t>
            </a:r>
          </a:p>
          <a:p>
            <a:pPr marL="201168" lvl="1" indent="0">
              <a:buNone/>
            </a:pPr>
            <a:r>
              <a:rPr lang="en-US" dirty="0"/>
              <a:t>what's the total bill?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2x + 1y + 1z = Total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8061D-6E14-CA45-EA5F-F622CE15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78" y="2341705"/>
            <a:ext cx="3293882" cy="32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0AE-7B82-6677-E9D0-E9A933E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15CA-B304-0E18-D474-2423F30E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r>
              <a:rPr lang="es-ES" dirty="0"/>
              <a:t> 1: </a:t>
            </a:r>
            <a:r>
              <a:rPr lang="es-ES" b="1" dirty="0"/>
              <a:t>2x + 1y + 1z = 550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2: </a:t>
            </a:r>
            <a:r>
              <a:rPr lang="es-ES" b="1" dirty="0"/>
              <a:t>1x + 3y + 2z = 850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3: </a:t>
            </a:r>
            <a:r>
              <a:rPr lang="es-ES" b="1" dirty="0"/>
              <a:t>2x + 2y + 3z = 1000 </a:t>
            </a:r>
          </a:p>
          <a:p>
            <a:r>
              <a:rPr lang="en-US" dirty="0"/>
              <a:t>This is a </a:t>
            </a:r>
            <a:r>
              <a:rPr lang="en-US" b="1" dirty="0"/>
              <a:t>system of linear equations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B92B7-88CB-D5C8-94C3-8615FC7E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4593-CA95-7660-C40B-A6E06EA9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5F07-4BC1-E8ED-310C-4E41E698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Customer 1: </a:t>
                </a:r>
                <a:r>
                  <a:rPr lang="es-ES" b="1" dirty="0"/>
                  <a:t>2x + 1y + 1z = 550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2: </a:t>
                </a:r>
                <a:r>
                  <a:rPr lang="es-ES" b="1" dirty="0"/>
                  <a:t>1x + 3y + 2z = 850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3: </a:t>
                </a:r>
                <a:r>
                  <a:rPr lang="es-ES" b="1" dirty="0"/>
                  <a:t>2x + 2y + 3z = 1000 </a:t>
                </a:r>
              </a:p>
              <a:p>
                <a:r>
                  <a:rPr lang="en-US" dirty="0"/>
                  <a:t>This is a </a:t>
                </a:r>
                <a:r>
                  <a:rPr lang="en-US" b="1" dirty="0"/>
                  <a:t>system of linear equations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85633C-EF49-0033-EEE1-79870FBB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95A4-C823-1F1C-5249-37492AE8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6235-F4FB-8713-2581-7873F71C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Call this:</a:t>
                </a:r>
              </a:p>
              <a:p>
                <a:pPr marL="0" indent="0">
                  <a:buNone/>
                </a:pPr>
                <a:r>
                  <a:rPr lang="en-US" b="1" dirty="0"/>
                  <a:t>	 A · x = b</a:t>
                </a:r>
              </a:p>
              <a:p>
                <a:pPr marL="0" indent="0">
                  <a:buNone/>
                </a:pPr>
                <a:r>
                  <a:rPr lang="en-US" b="1" dirty="0"/>
                  <a:t>	 A = Coefficient matrix</a:t>
                </a:r>
              </a:p>
              <a:p>
                <a:pPr marL="0" indent="0">
                  <a:buNone/>
                </a:pPr>
                <a:r>
                  <a:rPr lang="en-US" b="1" dirty="0"/>
                  <a:t>	 x = Variable vector</a:t>
                </a:r>
              </a:p>
              <a:p>
                <a:pPr marL="0" indent="0">
                  <a:buNone/>
                </a:pPr>
                <a:r>
                  <a:rPr lang="en-US" b="1" dirty="0"/>
                  <a:t>	 b = Result vector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7" t="-972"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409806-B18E-1799-5945-7FDB5178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CFDC-8C3B-E8FF-FFDC-F7D27C92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Substitution Method</a:t>
            </a:r>
            <a:r>
              <a:rPr lang="en-US" dirty="0"/>
              <a:t> </a:t>
            </a:r>
            <a:r>
              <a:rPr lang="en-US" i="1" dirty="0"/>
              <a:t>(Best for 2 variables)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Solve one equation for one variable and substitute it into the other equations.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equation 1: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Substitute into equation 2: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→−2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=−6 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Substitute</a:t>
                </a: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equation 1 we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+3=10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  <a:blipFill>
                <a:blip r:embed="rId2"/>
                <a:stretch>
                  <a:fillRect l="-1515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26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This Course Is About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9308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DEB1-0C53-E846-2DDF-BA0ED0AE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</a:t>
                </a:r>
                <a:r>
                  <a:rPr lang="en-US" b="1" dirty="0"/>
                  <a:t>row operations</a:t>
                </a:r>
                <a:r>
                  <a:rPr lang="en-US" dirty="0"/>
                  <a:t> to reduce the augmented matrix to </a:t>
                </a:r>
                <a:r>
                  <a:rPr lang="en-US" b="1" dirty="0"/>
                  <a:t>row echelon form</a:t>
                </a:r>
                <a:r>
                  <a:rPr lang="en-US" dirty="0"/>
                  <a:t> and solve by back-substitution.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C5D9-5FDA-4930-3403-827B50A1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5F1-FA0B-EB78-01BA-51A1656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632B-9FE1-B162-5440-B8929D7D2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2646-C80A-CD26-87A1-4F3A8A8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FB0-CB48-9141-274F-8BC73CA4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/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𝟏𝟏𝟓𝟎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≈157.14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≈135.71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128.57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blipFill>
                <a:blip r:embed="rId2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7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1054-A79A-7E8B-4292-8ABD2BB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Inverse Method</a:t>
            </a:r>
            <a:r>
              <a:rPr lang="en-US" dirty="0"/>
              <a:t> </a:t>
            </a:r>
            <a:r>
              <a:rPr lang="en-US" i="1" dirty="0"/>
              <a:t>(Best when you have square, non-singular matrix 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have a system: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exists (i.e., </a:t>
                </a:r>
                <a:r>
                  <a:rPr lang="en-US" b="1" dirty="0"/>
                  <a:t>A is invertible</a:t>
                </a:r>
                <a:r>
                  <a:rPr lang="en-US" dirty="0"/>
                  <a:t>), then: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Python code: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13FD0F-D08F-751E-AE82-252D018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69" y="3719168"/>
            <a:ext cx="46577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94D-C0C9-7993-6426-19601CA2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F3EDCD-A588-919C-51F0-B84A3E064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29247"/>
              </p:ext>
            </p:extLst>
          </p:nvPr>
        </p:nvGraphicFramePr>
        <p:xfrm>
          <a:off x="1096963" y="2108200"/>
          <a:ext cx="100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2723201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508756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917852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8230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5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Substitution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2-variable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Simple,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scalable for large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Gaussian Elimination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3–4 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Systematic, algorithmic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Tedious by hand beyond 4x4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7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Matrix Inverse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Square systems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with computers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invertible matrix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15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1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7068-3822-1DCA-5483-48393560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Insights</a:t>
            </a:r>
          </a:p>
        </p:txBody>
      </p:sp>
      <p:sp>
        <p:nvSpPr>
          <p:cNvPr id="4" name="AutoShape 2" descr="Uploaded image">
            <a:extLst>
              <a:ext uri="{FF2B5EF4-FFF2-40B4-BE49-F238E27FC236}">
                <a16:creationId xmlns:a16="http://schemas.microsoft.com/office/drawing/2014/main" id="{25C38BF1-F5E4-2076-FBD0-54206AC1216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matrix is a compact way to represent multiple equations. </a:t>
            </a:r>
          </a:p>
          <a:p>
            <a:r>
              <a:rPr lang="en-US" dirty="0"/>
              <a:t>Solving Ax = b means finding a point where all equations intersect. </a:t>
            </a:r>
          </a:p>
          <a:p>
            <a:r>
              <a:rPr lang="en-US" dirty="0"/>
              <a:t>No solution → lines/planes don’t meet</a:t>
            </a:r>
          </a:p>
          <a:p>
            <a:r>
              <a:rPr lang="en-US" dirty="0"/>
              <a:t>Infinite solutions → they lie on a common plane </a:t>
            </a:r>
          </a:p>
          <a:p>
            <a:pPr marL="0" indent="0">
              <a:buNone/>
            </a:pPr>
            <a:r>
              <a:rPr lang="en-US" dirty="0"/>
              <a:t> One solution → intersect at a point</a:t>
            </a:r>
          </a:p>
        </p:txBody>
      </p:sp>
      <p:pic>
        <p:nvPicPr>
          <p:cNvPr id="1030" name="Picture 6" descr="Intersection of Two Lines - Point of Intersection of Lines">
            <a:extLst>
              <a:ext uri="{FF2B5EF4-FFF2-40B4-BE49-F238E27FC236}">
                <a16:creationId xmlns:a16="http://schemas.microsoft.com/office/drawing/2014/main" id="{BC674042-C889-EECB-22C3-5CC3F9BB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75" y="3061853"/>
            <a:ext cx="3918896" cy="31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2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8320-5F5A-C81D-DB55-020D3841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5CC5-5480-AABB-15C4-0DA0F261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we need these forms ?</a:t>
            </a:r>
          </a:p>
          <a:p>
            <a:endParaRPr lang="en-US" b="1" dirty="0"/>
          </a:p>
          <a:p>
            <a:pPr lvl="1"/>
            <a:r>
              <a:rPr lang="en-US" b="1" dirty="0"/>
              <a:t>To solve systems of linear equations systematically.</a:t>
            </a:r>
          </a:p>
          <a:p>
            <a:endParaRPr lang="en-US" b="1" dirty="0"/>
          </a:p>
          <a:p>
            <a:pPr lvl="1"/>
            <a:r>
              <a:rPr lang="en-US" b="1" dirty="0"/>
              <a:t>To find out whether a system has one solution, no solution, or infinitely many.</a:t>
            </a:r>
          </a:p>
          <a:p>
            <a:endParaRPr lang="en-US" b="1" dirty="0"/>
          </a:p>
          <a:p>
            <a:pPr lvl="1"/>
            <a:r>
              <a:rPr lang="en-US" b="1" dirty="0"/>
              <a:t>To make matrices easier to work with (e.g., for inverse, rank, </a:t>
            </a:r>
            <a:r>
              <a:rPr lang="en-US" b="1" dirty="0" err="1"/>
              <a:t>nullspace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249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2E1-3CB4-9A4C-3D40-91D1D7D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Row Echelon Form (REF)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 </a:t>
                </a:r>
              </a:p>
              <a:p>
                <a:pPr marL="566928" lvl="3" indent="0">
                  <a:buNone/>
                </a:pPr>
                <a:r>
                  <a:rPr lang="en-US" dirty="0"/>
                  <a:t>    ✅ 		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Pivot positions are </a:t>
                </a:r>
                <a:r>
                  <a:rPr lang="en-US" b="1" dirty="0"/>
                  <a:t>not</a:t>
                </a:r>
                <a:r>
                  <a:rPr lang="en-US" dirty="0"/>
                  <a:t> properly staggered.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A84F1C-3433-C637-EC3A-E798BABA0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52632"/>
              </p:ext>
            </p:extLst>
          </p:nvPr>
        </p:nvGraphicFramePr>
        <p:xfrm>
          <a:off x="1174160" y="2505286"/>
          <a:ext cx="101757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Rules for Row Echelon Form (REF)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 All </a:t>
                      </a:r>
                      <a:r>
                        <a:rPr lang="en-US" b="1" dirty="0"/>
                        <a:t>non-zero rows</a:t>
                      </a:r>
                      <a:r>
                        <a:rPr lang="en-US" dirty="0"/>
                        <a:t> are above any </a:t>
                      </a:r>
                      <a:r>
                        <a:rPr lang="en-US" b="1" dirty="0"/>
                        <a:t>rows of all zeros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2: The </a:t>
                      </a:r>
                      <a:r>
                        <a:rPr lang="en-US" b="1" dirty="0"/>
                        <a:t>leading entry</a:t>
                      </a:r>
                      <a:r>
                        <a:rPr lang="en-US" dirty="0"/>
                        <a:t> (first non-zero number from the left) of a row is </a:t>
                      </a:r>
                      <a:r>
                        <a:rPr lang="en-US" b="1" dirty="0"/>
                        <a:t>to the right</a:t>
                      </a:r>
                      <a:r>
                        <a:rPr lang="en-US" dirty="0"/>
                        <a:t> of the leading entry in the row above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6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3: All entries below a leading entry are </a:t>
                      </a:r>
                      <a:r>
                        <a:rPr lang="en-US" b="1" dirty="0"/>
                        <a:t>zero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79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7D5E-112C-4AE1-DF02-CBDE181C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87E-5F03-1F81-1645-958CAED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Reduced Row Echelon Form (RREF)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566928" lvl="3" indent="0">
                  <a:buNone/>
                </a:pPr>
                <a:r>
                  <a:rPr lang="en-US" dirty="0"/>
                  <a:t>    ✅ 		                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everything above and below a pivot is not zero.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0CD748-C208-1A52-6460-9531E191D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84493"/>
              </p:ext>
            </p:extLst>
          </p:nvPr>
        </p:nvGraphicFramePr>
        <p:xfrm>
          <a:off x="1174160" y="2505286"/>
          <a:ext cx="101757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Rules for </a:t>
                      </a:r>
                      <a:r>
                        <a:rPr lang="en-US" b="1" dirty="0"/>
                        <a:t>Reduced Row Echelon Form (RREF)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The leading entry in each row is </a:t>
                      </a:r>
                      <a:r>
                        <a:rPr lang="en-US" b="1" dirty="0"/>
                        <a:t>1</a:t>
                      </a:r>
                      <a:r>
                        <a:rPr lang="en-US" dirty="0"/>
                        <a:t> (called a pivot).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The pivot is the </a:t>
                      </a:r>
                      <a:r>
                        <a:rPr lang="en-US" b="1" dirty="0"/>
                        <a:t>only non-zero entry in its column</a:t>
                      </a:r>
                      <a:r>
                        <a:rPr lang="en-US" dirty="0"/>
                        <a:t> (i.e., everything above and below a pivot is zero).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19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D60B-9844-85EE-4E3A-2A962FC2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B67-8339-097C-5137-B2C9C38F4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Operations (The Tools)</a:t>
            </a:r>
          </a:p>
          <a:p>
            <a:r>
              <a:rPr lang="en-US" dirty="0"/>
              <a:t>3 legal operations:</a:t>
            </a:r>
          </a:p>
          <a:p>
            <a:endParaRPr lang="en-US" dirty="0"/>
          </a:p>
          <a:p>
            <a:pPr lvl="1"/>
            <a:r>
              <a:rPr lang="en-US" b="1" dirty="0"/>
              <a:t>Swap two rows</a:t>
            </a:r>
          </a:p>
          <a:p>
            <a:pPr lvl="1"/>
            <a:r>
              <a:rPr lang="en-US" b="1" dirty="0"/>
              <a:t>Multiply a row by a non-zero constant</a:t>
            </a:r>
          </a:p>
          <a:p>
            <a:pPr lvl="1"/>
            <a:r>
              <a:rPr lang="en-US" b="1" dirty="0"/>
              <a:t>Add or subtract a multiple of one row to another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34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22EC-0507-7660-9697-623B763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E36A-392B-ACAD-94F8-C8C81D9A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04127"/>
            <a:ext cx="10058400" cy="3760891"/>
          </a:xfrm>
        </p:spPr>
        <p:txBody>
          <a:bodyPr/>
          <a:lstStyle/>
          <a:p>
            <a:r>
              <a:rPr lang="en-US" dirty="0"/>
              <a:t>✅ Understand and visualize </a:t>
            </a:r>
            <a:r>
              <a:rPr lang="en-US" b="1" dirty="0"/>
              <a:t>vectors, matrices, subspaces, and transformations</a:t>
            </a:r>
            <a:br>
              <a:rPr lang="en-US" dirty="0"/>
            </a:br>
            <a:r>
              <a:rPr lang="en-US" dirty="0"/>
              <a:t>✅ Solve </a:t>
            </a:r>
            <a:r>
              <a:rPr lang="en-US" b="1" dirty="0"/>
              <a:t>systems of equations</a:t>
            </a:r>
            <a:r>
              <a:rPr lang="en-US" dirty="0"/>
              <a:t> and compute </a:t>
            </a:r>
            <a:r>
              <a:rPr lang="en-US" b="1" dirty="0"/>
              <a:t>inverses, eigenvalues, and eigenvectors</a:t>
            </a:r>
            <a:br>
              <a:rPr lang="en-US" dirty="0"/>
            </a:br>
            <a:r>
              <a:rPr lang="en-US" dirty="0"/>
              <a:t>✅ Apply </a:t>
            </a:r>
            <a:r>
              <a:rPr lang="en-US" b="1" dirty="0"/>
              <a:t>SVD</a:t>
            </a:r>
            <a:r>
              <a:rPr lang="en-US" dirty="0"/>
              <a:t> for dimensionality reduction and </a:t>
            </a:r>
            <a:r>
              <a:rPr lang="en-US" b="1" dirty="0"/>
              <a:t>least squares</a:t>
            </a:r>
            <a:r>
              <a:rPr lang="en-US" dirty="0"/>
              <a:t> for regression</a:t>
            </a:r>
            <a:br>
              <a:rPr lang="en-US" dirty="0"/>
            </a:br>
            <a:r>
              <a:rPr lang="en-US" dirty="0"/>
              <a:t>✅ Understand </a:t>
            </a:r>
            <a:r>
              <a:rPr lang="en-US" b="1" dirty="0"/>
              <a:t>orthogonality, diagonalization, and spectral theorems</a:t>
            </a:r>
            <a:br>
              <a:rPr lang="en-US" dirty="0"/>
            </a:br>
            <a:r>
              <a:rPr lang="en-US" dirty="0"/>
              <a:t>✅ Use linear algebra in </a:t>
            </a:r>
            <a:r>
              <a:rPr lang="en-US" b="1" dirty="0"/>
              <a:t>applications like PageRank, PCA,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702C-7A49-B898-EB73-26F2C778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Step-by-Step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Step 1: Write the initial matrix	Step 2: Eliminate entries below the pivot in column 1</a:t>
                </a:r>
              </a:p>
              <a:p>
                <a:pPr lvl="8"/>
                <a:r>
                  <a:rPr lang="en-US" dirty="0"/>
                  <a:t>                                        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A5FEAA-4EDE-420C-EFFF-D825027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78541"/>
            <a:ext cx="2698764" cy="135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8B6D9-6AB5-FD32-34D8-1145A03C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40" y="4695947"/>
            <a:ext cx="1438275" cy="523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FA48-FD14-F6B8-BFE7-942335C0355B}"/>
              </a:ext>
            </a:extLst>
          </p:cNvPr>
          <p:cNvCxnSpPr>
            <a:cxnSpLocks/>
          </p:cNvCxnSpPr>
          <p:nvPr/>
        </p:nvCxnSpPr>
        <p:spPr>
          <a:xfrm flipV="1">
            <a:off x="4017826" y="4957884"/>
            <a:ext cx="2699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A363E-AF58-C7D4-39C3-38FC2BB9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33" y="4291134"/>
            <a:ext cx="2422962" cy="1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0F6B-3A3A-1F97-921C-DF65419C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24A3-1445-37E6-EDF0-0579A19A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572C-1A91-1B72-3D4B-63811F9AC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Eliminate below the pivot in column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4: Make pivot in row 3, column 3 a 1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066AC-1BAA-0285-A683-25E02C23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52" y="2809727"/>
            <a:ext cx="2229381" cy="123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18723-EBD6-57CB-4C54-12D061E3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6" y="3067049"/>
            <a:ext cx="1066800" cy="3619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1D73C-EC4D-FFD8-7B20-55B456A048E3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95B450A-1C9D-CF8D-FF9C-E54C1D7D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03" y="2809727"/>
            <a:ext cx="2229381" cy="1263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DDC72-A236-10E6-FDD2-9B5224A5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78" y="4870386"/>
            <a:ext cx="2229381" cy="1263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861E4-7A50-CE56-A309-5E28D351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06" y="5072258"/>
            <a:ext cx="838200" cy="3333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B5500-16DB-0558-D146-C1FF416D7FFB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22A195-F386-EF56-E769-1B505F3F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03" y="4672660"/>
            <a:ext cx="2229381" cy="13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D57B-2F57-FE25-9315-BE7B92A9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55DA-28D6-C492-0848-463D7305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B97-CCAD-65CC-5807-FFAD40D6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 Eliminate above the pivot in column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6: Eliminate above the pivot in column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ACC10-3482-EF2C-813E-C5681D21B2F4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5E0873-C568-7482-86CC-3BF1288C0723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5F40C-7705-7D9E-DDE7-CFC4553B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70" y="2809727"/>
            <a:ext cx="2109157" cy="116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A82F1-1DC7-5BD0-DF62-ED3A82B9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63" y="4924136"/>
            <a:ext cx="2109157" cy="1168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507C0-378D-912E-A64B-18E9E1EA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70" y="4679635"/>
            <a:ext cx="2533156" cy="1485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9F44C-8B7B-1A4D-F5A7-15D6890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39" y="2809727"/>
            <a:ext cx="2229381" cy="135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2D25F-D8B2-F175-28BC-F66ACA617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356" y="2818561"/>
            <a:ext cx="1028700" cy="542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8D3F82-A95D-3021-3EF7-992541AFE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356" y="5069416"/>
            <a:ext cx="1162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5EB4-D13E-A53F-E536-7C79F31B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✅ Unique solution.</a:t>
                </a:r>
                <a:br>
                  <a:rPr lang="en-US" dirty="0"/>
                </a:br>
                <a:r>
                  <a:rPr lang="en-US" dirty="0"/>
                  <a:t>✅ Easy to read off from RREF.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1C3C16-E172-A61D-3845-AD824DAA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08201"/>
            <a:ext cx="2533156" cy="14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E3FD-A158-0F1A-0740-EF9099D6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B. Solving Systems Systematically (</a:t>
                </a:r>
                <a:r>
                  <a:rPr lang="en-US" b="1" dirty="0"/>
                  <a:t>Infinite solutions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  <a:p>
                <a:r>
                  <a:rPr lang="en-US" b="1" dirty="0" err="1"/>
                  <a:t>i.e</a:t>
                </a: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Infinitely many solutions: Free variable y, express solution in terms of 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74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5CFA-E641-57B6-8C60-DBFF0858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0897-F4FD-5AA2-FA7E-EAC7F800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C: (</a:t>
                </a:r>
                <a:r>
                  <a:rPr lang="en-US" b="1" dirty="0"/>
                  <a:t>No Solution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Reduce form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❌ </a:t>
                </a:r>
                <a:r>
                  <a:rPr lang="en-US" b="1" dirty="0"/>
                  <a:t>No solution (0x + 0y = 1 → contradiction!)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0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7A9F-7B95-3D31-4C19-4755DDFB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4EF1-9220-A13C-2BCA-17F92CCD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E402-6475-015C-457E-D36572FB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For Inverse, Rank, </a:t>
            </a:r>
            <a:r>
              <a:rPr lang="en-US" b="1" dirty="0" err="1"/>
              <a:t>Nullspace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 find,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mtClean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row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reduce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using RREF.</a:t>
                          </a:r>
                        </a:p>
                        <a:p>
                          <a:r>
                            <a:rPr lang="en-US" dirty="0"/>
                            <a:t>Only </a:t>
                          </a:r>
                          <a:r>
                            <a:rPr lang="en-US" b="1" dirty="0"/>
                            <a:t>invertible</a:t>
                          </a:r>
                          <a:r>
                            <a:rPr lang="en-US" dirty="0"/>
                            <a:t> matrices will yield identity on the left.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pivot rows in </a:t>
                          </a:r>
                          <a:r>
                            <a:rPr lang="en-US" b="1" dirty="0"/>
                            <a:t>REF</a:t>
                          </a:r>
                          <a:r>
                            <a:rPr lang="en-US" dirty="0"/>
                            <a:t>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→ rank =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</a:t>
                          </a:r>
                          <a:r>
                            <a:rPr lang="en-US" b="1" dirty="0" err="1"/>
                            <a:t>nullspace</a:t>
                          </a:r>
                          <a:r>
                            <a:rPr lang="en-US" dirty="0"/>
                            <a:t> of a matrix </a:t>
                          </a:r>
                          <a:r>
                            <a:rPr lang="en-US" b="1" dirty="0"/>
                            <a:t>A</a:t>
                          </a:r>
                          <a:r>
                            <a:rPr lang="en-US" dirty="0"/>
                            <a:t> is the set of all vectors </a:t>
                          </a:r>
                          <a:r>
                            <a:rPr lang="en-US" b="1" dirty="0"/>
                            <a:t>x</a:t>
                          </a:r>
                          <a:r>
                            <a:rPr lang="en-US" dirty="0"/>
                            <a:t> such that:</a:t>
                          </a:r>
                        </a:p>
                        <a:p>
                          <a:pPr/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1914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20635" r="-2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5" t="-20635" r="-1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25" t="-20635" r="-899" b="-5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4389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14-965E-F816-16B0-F2ED24E6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 (Summary)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Convert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with parameterized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58333" r="-909" b="-3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20000" r="-90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2634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6CCE-97E9-029F-E1DE-6078B7EA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7227-AE98-4CEA-E4F3-26BFE6690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</a:t>
            </a:r>
            <a:r>
              <a:rPr lang="en-US" b="1" dirty="0"/>
              <a:t>What Is a Vector Space?</a:t>
            </a:r>
          </a:p>
          <a:p>
            <a:r>
              <a:rPr lang="en-US" dirty="0"/>
              <a:t>A </a:t>
            </a:r>
            <a:r>
              <a:rPr lang="en-US" b="1" dirty="0"/>
              <a:t>vector space</a:t>
            </a:r>
            <a:r>
              <a:rPr lang="en-US" dirty="0"/>
              <a:t> is a collection of objects called </a:t>
            </a:r>
            <a:r>
              <a:rPr lang="en-US" b="1" dirty="0"/>
              <a:t>vectors</a:t>
            </a:r>
            <a:r>
              <a:rPr lang="en-US" dirty="0"/>
              <a:t> that can be added together</a:t>
            </a:r>
          </a:p>
          <a:p>
            <a:r>
              <a:rPr lang="en-US" dirty="0"/>
              <a:t> and multiplied (scaled) by numbers (called </a:t>
            </a:r>
            <a:r>
              <a:rPr lang="en-US" b="1" dirty="0"/>
              <a:t>scalars</a:t>
            </a:r>
            <a:r>
              <a:rPr lang="en-US" dirty="0"/>
              <a:t>) while following certain rules.</a:t>
            </a:r>
          </a:p>
          <a:p>
            <a:r>
              <a:rPr lang="en-US" dirty="0"/>
              <a:t>💡 Think of vectors as arrows or lists of numbers. A vector space is like a “world” </a:t>
            </a:r>
          </a:p>
          <a:p>
            <a:r>
              <a:rPr lang="en-US" dirty="0"/>
              <a:t>where these vectors live and behave nicely with addition and scaling.</a:t>
            </a:r>
          </a:p>
          <a:p>
            <a:r>
              <a:rPr lang="en-US" b="1" dirty="0"/>
              <a:t>Real-life analogy:</a:t>
            </a:r>
          </a:p>
          <a:p>
            <a:r>
              <a:rPr lang="en-US" dirty="0"/>
              <a:t>Imagine a flat sheet of paper that extends infinitely in all directions (like ℝ²). Any arrow you draw starting from the origin and pointing somewhere on the sheet is a vector. All possible such arrows make up a vector space.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4B52B-B9D1-22CC-5A6B-D928B77A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89" y="2304853"/>
            <a:ext cx="2248293" cy="2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8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46EFB-CF81-7DF1-468F-E28D356D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1A91-C866-D803-3779-E4C475ED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62D7A-A648-F0E3-CDB2-10183F7E4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Formal Definition: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vector space</a:t>
                </a:r>
                <a:r>
                  <a:rPr lang="en-US" dirty="0"/>
                  <a:t> over a field (like real numbers ℝ) is a set V with two operations:</a:t>
                </a:r>
              </a:p>
              <a:p>
                <a:r>
                  <a:rPr lang="en-US" b="1" dirty="0"/>
                  <a:t>Vector addition: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Scalar multiplication: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This set must follow </a:t>
                </a:r>
                <a:r>
                  <a:rPr lang="en-US" b="1" dirty="0"/>
                  <a:t>8 rules</a:t>
                </a:r>
                <a:r>
                  <a:rPr lang="en-US" dirty="0"/>
                  <a:t> (closure, associativity, identity, inverses, distributivity, etc.)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62D7A-A648-F0E3-CDB2-10183F7E4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26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2E02-91CB-731A-ACDB-5661FB7B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A10B-A469-2983-B749-79DBD3CD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perfect for:</a:t>
            </a:r>
          </a:p>
          <a:p>
            <a:r>
              <a:rPr lang="en-US" b="1" dirty="0"/>
              <a:t>University students</a:t>
            </a:r>
            <a:r>
              <a:rPr lang="en-US" dirty="0"/>
              <a:t> studying math, engineering, or CS</a:t>
            </a:r>
          </a:p>
          <a:p>
            <a:r>
              <a:rPr lang="en-US" b="1" dirty="0"/>
              <a:t>Self-learners</a:t>
            </a:r>
            <a:r>
              <a:rPr lang="en-US" dirty="0"/>
              <a:t> aiming to master machine learning, quantum computing, or 3D graphics</a:t>
            </a:r>
          </a:p>
          <a:p>
            <a:r>
              <a:rPr lang="en-US" b="1" dirty="0"/>
              <a:t>Researchers or developers</a:t>
            </a:r>
            <a:r>
              <a:rPr lang="en-US" dirty="0"/>
              <a:t> who need solid mathematical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35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4C7B-C72C-6DB7-A67B-5A0A21C2D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FABB-4256-94C9-E230-1688F566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638F-8533-BD96-E662-24457B85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 Examples of Vector Spaces:</a:t>
            </a:r>
          </a:p>
          <a:p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8245867-B745-C806-4602-4B12CFD64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545423"/>
                  </p:ext>
                </p:extLst>
              </p:nvPr>
            </p:nvGraphicFramePr>
            <p:xfrm>
              <a:off x="1428684" y="2741506"/>
              <a:ext cx="812799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477612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84261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0591685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Elements Look Like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Dimension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78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2593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y, 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1941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ℝⁿ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pt-BR"/>
                            <a:t>n-tuples like (x₁, x₂,...xₙ)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624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Only {0}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48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Space of polynomials of degree ≤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92839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8245867-B745-C806-4602-4B12CFD64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545423"/>
                  </p:ext>
                </p:extLst>
              </p:nvPr>
            </p:nvGraphicFramePr>
            <p:xfrm>
              <a:off x="1428684" y="2741506"/>
              <a:ext cx="812799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477612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84261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0591685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Elements Look Like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Dimension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78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2593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y, 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1941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ℝⁿ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pt-BR"/>
                            <a:t>n-tuples like (x₁, x₂,...xₙ)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624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Only {0}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4870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Space of polynomials of degree ≤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93333" r="-101126" b="-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92839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100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1ECC-BD57-13CD-846D-CD07282B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96F7F-A85B-388D-0B9F-3B3A08855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4. What is a Subspace?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subspace</a:t>
                </a:r>
                <a:r>
                  <a:rPr lang="en-US" dirty="0"/>
                  <a:t> is a smaller vector space sitting inside a bigger one. It still follows all the vector space rules.</a:t>
                </a:r>
              </a:p>
              <a:p>
                <a:r>
                  <a:rPr lang="en-US" dirty="0"/>
                  <a:t>For 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to be a </a:t>
                </a:r>
                <a:r>
                  <a:rPr lang="en-US" b="1" dirty="0"/>
                  <a:t>subspace</a:t>
                </a:r>
                <a:r>
                  <a:rPr lang="en-US" dirty="0"/>
                  <a:t>, it must:</a:t>
                </a:r>
              </a:p>
              <a:p>
                <a:pPr lvl="1"/>
                <a:r>
                  <a:rPr lang="en-US" b="1" dirty="0"/>
                  <a:t>Contain the zero vector</a:t>
                </a:r>
              </a:p>
              <a:p>
                <a:pPr lvl="1"/>
                <a:r>
                  <a:rPr lang="en-US" b="1" dirty="0"/>
                  <a:t>Be closed under addition</a:t>
                </a:r>
              </a:p>
              <a:p>
                <a:pPr lvl="1"/>
                <a:r>
                  <a:rPr lang="en-US" b="1" dirty="0"/>
                  <a:t>Be closed under scalar multiplication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96F7F-A85B-388D-0B9F-3B3A08855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932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B8E9-5A02-AAB8-C8F2-4E9568A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D2087-AD56-5BA6-851A-52A075F85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5. Examples of Subspaces</a:t>
                </a:r>
              </a:p>
              <a:p>
                <a:pPr lvl="1"/>
                <a:r>
                  <a:rPr lang="en-US" b="1" dirty="0"/>
                  <a:t>In ℝ³, the </a:t>
                </a:r>
                <a:r>
                  <a:rPr lang="en-US" b="1" dirty="0" err="1"/>
                  <a:t>xy</a:t>
                </a:r>
                <a:r>
                  <a:rPr lang="en-US" b="1" dirty="0"/>
                  <a:t>-plane, x-axis, and even the origin {0} are subspaces.</a:t>
                </a:r>
              </a:p>
              <a:p>
                <a:pPr lvl="1"/>
                <a:r>
                  <a:rPr lang="en-US" b="1" dirty="0"/>
                  <a:t>The set of all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in ℝ² is a subspace (x-axis).</a:t>
                </a:r>
              </a:p>
              <a:p>
                <a:pPr lvl="1"/>
                <a:r>
                  <a:rPr lang="en-US" b="1" dirty="0"/>
                  <a:t>Any line through the origin in ℝ² is a subspace.</a:t>
                </a:r>
              </a:p>
              <a:p>
                <a:r>
                  <a:rPr lang="en-US" dirty="0"/>
                  <a:t>❌ </a:t>
                </a:r>
                <a:r>
                  <a:rPr lang="en-US" b="1" dirty="0"/>
                  <a:t>Not Subspaces:</a:t>
                </a:r>
              </a:p>
              <a:p>
                <a:r>
                  <a:rPr lang="en-US" dirty="0"/>
                  <a:t>A line </a:t>
                </a:r>
                <a:r>
                  <a:rPr lang="en-US" b="1" dirty="0"/>
                  <a:t>not passing through origin</a:t>
                </a:r>
              </a:p>
              <a:p>
                <a:r>
                  <a:rPr lang="en-US" dirty="0"/>
                  <a:t>A set that's not closed under addition or scaling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D2087-AD56-5BA6-851A-52A075F85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0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948E-A607-8B06-30C2-A59C4748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E6FF2-1FEE-5AE8-E4E8-A8DF6736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Check If Something Is a Subspace?</a:t>
            </a:r>
          </a:p>
          <a:p>
            <a:r>
              <a:rPr lang="en-US" dirty="0"/>
              <a:t>Use the </a:t>
            </a:r>
            <a:r>
              <a:rPr lang="en-US" b="1" dirty="0"/>
              <a:t>3 Subspace Tests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the zero vector included?</a:t>
            </a:r>
          </a:p>
          <a:p>
            <a:pPr lvl="1"/>
            <a:r>
              <a:rPr lang="en-US" dirty="0"/>
              <a:t>Is it closed under vector addition?</a:t>
            </a:r>
          </a:p>
          <a:p>
            <a:pPr lvl="1"/>
            <a:r>
              <a:rPr lang="en-US" dirty="0"/>
              <a:t>Is it closed under scalar multiplication?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Conceptual Insight</a:t>
            </a:r>
          </a:p>
          <a:p>
            <a:pPr marL="201168" lvl="1" indent="0">
              <a:buNone/>
            </a:pPr>
            <a:r>
              <a:rPr lang="en-US" dirty="0"/>
              <a:t>A vector space is about freedom to move in certain directions using linear combinations.</a:t>
            </a:r>
          </a:p>
          <a:p>
            <a:pPr marL="201168" lvl="1" indent="0">
              <a:buNone/>
            </a:pPr>
            <a:r>
              <a:rPr lang="en-US" dirty="0"/>
              <a:t>A subspace is about restricting movement to fewer directions (still using linear combinations).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441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04C0-1C1F-2764-1A9E-314376EC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24F0D-E927-750C-8572-62D5DACC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You don’t need to be a math expert</a:t>
            </a:r>
            <a:r>
              <a:rPr lang="en-US" dirty="0"/>
              <a:t>, but you should be comfortable with:</a:t>
            </a:r>
          </a:p>
          <a:p>
            <a:pPr lvl="1"/>
            <a:r>
              <a:rPr lang="en-US" dirty="0"/>
              <a:t>Basic algebra (solving equations, manipulating expressions)</a:t>
            </a:r>
          </a:p>
          <a:p>
            <a:pPr lvl="1"/>
            <a:r>
              <a:rPr lang="en-US" dirty="0"/>
              <a:t>High-school level geometry (vectors, slopes, basic trigonometry)</a:t>
            </a:r>
          </a:p>
          <a:p>
            <a:pPr lvl="1"/>
            <a:r>
              <a:rPr lang="en-US" dirty="0"/>
              <a:t>Some exposure to functions and graphs</a:t>
            </a:r>
          </a:p>
          <a:p>
            <a:r>
              <a:rPr lang="en-US" dirty="0"/>
              <a:t>Optional but helpful:</a:t>
            </a:r>
          </a:p>
          <a:p>
            <a:pPr lvl="1"/>
            <a:r>
              <a:rPr lang="en-US" dirty="0"/>
              <a:t>Familiarity with matrix notation or basic programming (e.g., Python, MATLAB, NumPy)</a:t>
            </a:r>
          </a:p>
          <a:p>
            <a:r>
              <a:rPr lang="en-US" dirty="0"/>
              <a:t>Throughout the course, we’ll explain concepts from the ground up, but also provide advanced insights for those aiming to dive deeper.</a:t>
            </a:r>
          </a:p>
        </p:txBody>
      </p:sp>
    </p:spTree>
    <p:extLst>
      <p:ext uri="{BB962C8B-B14F-4D97-AF65-F5344CB8AC3E}">
        <p14:creationId xmlns:p14="http://schemas.microsoft.com/office/powerpoint/2010/main" val="152190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AB7F-1293-D57E-2DF8-06FCC40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You May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8155-9CE6-AB6C-E2CE-67BE1BC6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the course focuses on </a:t>
            </a:r>
            <a:r>
              <a:rPr lang="en-US" b="1" dirty="0"/>
              <a:t>theory</a:t>
            </a:r>
            <a:r>
              <a:rPr lang="en-US" dirty="0"/>
              <a:t>, you can follow along using tools like:</a:t>
            </a:r>
          </a:p>
          <a:p>
            <a:r>
              <a:rPr lang="en-US" b="1" dirty="0"/>
              <a:t>Python (NumPy, Matplotlib)</a:t>
            </a:r>
            <a:r>
              <a:rPr lang="en-US" dirty="0"/>
              <a:t> for hands-on matrix computation and visualization</a:t>
            </a:r>
          </a:p>
          <a:p>
            <a:r>
              <a:rPr lang="en-US" b="1" dirty="0" err="1"/>
              <a:t>Matlab</a:t>
            </a:r>
            <a:r>
              <a:rPr lang="en-US" dirty="0"/>
              <a:t> or Octave if you're from an engineering background</a:t>
            </a:r>
          </a:p>
          <a:p>
            <a:r>
              <a:rPr lang="en-US" b="1" dirty="0" err="1"/>
              <a:t>Geogebra</a:t>
            </a:r>
            <a:r>
              <a:rPr lang="en-US" dirty="0"/>
              <a:t> or Desmos for vector visualization</a:t>
            </a:r>
          </a:p>
          <a:p>
            <a:endParaRPr lang="en-US" dirty="0"/>
          </a:p>
        </p:txBody>
      </p:sp>
      <p:pic>
        <p:nvPicPr>
          <p:cNvPr id="2051" name="Picture 3" descr="Python - Free logo icons">
            <a:extLst>
              <a:ext uri="{FF2B5EF4-FFF2-40B4-BE49-F238E27FC236}">
                <a16:creationId xmlns:a16="http://schemas.microsoft.com/office/drawing/2014/main" id="{191434C1-BF78-A960-F89B-49A2BBA2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0" y="4459665"/>
            <a:ext cx="1011810" cy="10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The MathWorks Logo is an Eigenfunction of the Wave Equation ...">
            <a:extLst>
              <a:ext uri="{FF2B5EF4-FFF2-40B4-BE49-F238E27FC236}">
                <a16:creationId xmlns:a16="http://schemas.microsoft.com/office/drawing/2014/main" id="{ABB6C6B6-7799-1D5B-4F6D-A5061501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1" y="4185305"/>
            <a:ext cx="1647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1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E6A-C353-924E-49C1-345DF9BC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CC1-11DB-3D4E-0D47-9C041B20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Vectors?</a:t>
            </a:r>
          </a:p>
          <a:p>
            <a:r>
              <a:rPr lang="en-US" b="1" dirty="0"/>
              <a:t>Analogy</a:t>
            </a:r>
            <a:r>
              <a:rPr lang="en-US" dirty="0"/>
              <a:t>: Think of a vector as an </a:t>
            </a:r>
            <a:r>
              <a:rPr lang="en-US" b="1" dirty="0"/>
              <a:t>arrow</a:t>
            </a:r>
            <a:r>
              <a:rPr lang="en-US" dirty="0"/>
              <a:t> that points in a certain direction and has a certain length.</a:t>
            </a:r>
          </a:p>
          <a:p>
            <a:r>
              <a:rPr lang="en-US" b="1" dirty="0"/>
              <a:t>Real-life examples</a:t>
            </a:r>
            <a:r>
              <a:rPr lang="en-US" dirty="0"/>
              <a:t>:</a:t>
            </a:r>
          </a:p>
          <a:p>
            <a:r>
              <a:rPr lang="en-US" dirty="0"/>
              <a:t>Displacement: 5 km northeast</a:t>
            </a:r>
          </a:p>
          <a:p>
            <a:r>
              <a:rPr lang="en-US" dirty="0"/>
              <a:t>Velocity: 60 km/h south</a:t>
            </a:r>
          </a:p>
          <a:p>
            <a:endParaRPr lang="en-US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D0ECA1B0-DE12-A523-8157-3FBC16F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89" y="3251636"/>
            <a:ext cx="4482446" cy="29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2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A453-2AD0-4241-9131-51C514CA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CF23-76FC-50CC-9CF0-4D437939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8F86-5E5F-C591-3FE3-96A21621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 </a:t>
            </a:r>
          </a:p>
          <a:p>
            <a:r>
              <a:rPr lang="en-US" dirty="0"/>
              <a:t>A vector is a quantity with </a:t>
            </a:r>
            <a:r>
              <a:rPr lang="en-US" b="1" dirty="0"/>
              <a:t>magnitude and direction</a:t>
            </a:r>
            <a:r>
              <a:rPr lang="en-US" dirty="0"/>
              <a:t>. </a:t>
            </a:r>
          </a:p>
          <a:p>
            <a:r>
              <a:rPr lang="en-US" dirty="0"/>
              <a:t>In 2D, it looks like:</a:t>
            </a:r>
          </a:p>
          <a:p>
            <a:endParaRPr lang="en-US" b="1" dirty="0"/>
          </a:p>
          <a:p>
            <a:r>
              <a:rPr lang="en-US" dirty="0"/>
              <a:t>In 3D: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D254-03E3-0F4E-5733-D5F179FF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25" y="2969149"/>
            <a:ext cx="1256926" cy="91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B5FB-FE04-BE71-3FF4-092B5F72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25" y="3988646"/>
            <a:ext cx="1221115" cy="11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F6BB-D3E7-3678-3DB8-7086114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E488-9AF0-5073-F16F-4CF973AC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 Demo (Using Python)</a:t>
            </a:r>
          </a:p>
          <a:p>
            <a:r>
              <a:rPr lang="en-US" b="1" dirty="0"/>
              <a:t>Vector </a:t>
            </a:r>
            <a:r>
              <a:rPr lang="en-US" dirty="0"/>
              <a:t>(2, 1), (1, 3)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11016-DF39-007A-A694-A9D3F70F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86" y="1973279"/>
            <a:ext cx="4133555" cy="4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248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{7B976C8D-9966-4FC3-868B-414D7CA8E65E}TF235124e3-e6db-4c6d-93c8-733f2fadbc607bde6894_win32-d6339a7bd8ec</Template>
  <TotalTime>539</TotalTime>
  <Words>2122</Words>
  <Application>Microsoft Office PowerPoint</Application>
  <PresentationFormat>Widescreen</PresentationFormat>
  <Paragraphs>328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Cambria Math</vt:lpstr>
      <vt:lpstr>Georgia Pro Cond Light</vt:lpstr>
      <vt:lpstr>Speak Pro</vt:lpstr>
      <vt:lpstr>RetrospectVTI</vt:lpstr>
      <vt:lpstr>Linear Algebra</vt:lpstr>
      <vt:lpstr>What This Course Is About</vt:lpstr>
      <vt:lpstr>What You’ll Learn</vt:lpstr>
      <vt:lpstr>Who Is This Course For?</vt:lpstr>
      <vt:lpstr>Prerequisites</vt:lpstr>
      <vt:lpstr>Tools You May Use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Matrices and Linear Equations</vt:lpstr>
      <vt:lpstr>Matrices and Linear Equations</vt:lpstr>
      <vt:lpstr>Matrices and Linear Equations</vt:lpstr>
      <vt:lpstr>Matrices and Linear Equations</vt:lpstr>
      <vt:lpstr>1. Substitution Method (Best for 2 variables)</vt:lpstr>
      <vt:lpstr>Gaussian Elimination (Best for hand-solving 3×3 or 4×4 systems)</vt:lpstr>
      <vt:lpstr>Gaussian Elimination (Best for hand-solving 3×3 or 4×4 systems)</vt:lpstr>
      <vt:lpstr>Gaussian Elimination (Best for hand-solving 3×3 or 4×4 systems)</vt:lpstr>
      <vt:lpstr>Matrix Inverse Method (Best when you have square, non-singular matrix A)</vt:lpstr>
      <vt:lpstr>Summary Table</vt:lpstr>
      <vt:lpstr>Conceptual Insights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 (Summary)</vt:lpstr>
      <vt:lpstr>Vector Spaces and Subspaces</vt:lpstr>
      <vt:lpstr>Vector Spaces and Subspaces</vt:lpstr>
      <vt:lpstr>Vector Spaces and Subspaces</vt:lpstr>
      <vt:lpstr>Vector Spaces and Subspaces</vt:lpstr>
      <vt:lpstr>Vector Spaces and Subspaces</vt:lpstr>
      <vt:lpstr>Vector Spaces and Subspaces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61</cp:revision>
  <dcterms:created xsi:type="dcterms:W3CDTF">2025-06-29T07:04:49Z</dcterms:created>
  <dcterms:modified xsi:type="dcterms:W3CDTF">2025-07-01T18:35:05Z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